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9"/>
  </p:notesMasterIdLst>
  <p:sldIdLst>
    <p:sldId id="257" r:id="rId6"/>
    <p:sldId id="343" r:id="rId7"/>
    <p:sldId id="304" r:id="rId8"/>
    <p:sldId id="309" r:id="rId9"/>
    <p:sldId id="344" r:id="rId10"/>
    <p:sldId id="312" r:id="rId11"/>
    <p:sldId id="345" r:id="rId12"/>
    <p:sldId id="296" r:id="rId13"/>
    <p:sldId id="379" r:id="rId14"/>
    <p:sldId id="347" r:id="rId15"/>
    <p:sldId id="317" r:id="rId16"/>
    <p:sldId id="348" r:id="rId17"/>
    <p:sldId id="362" r:id="rId18"/>
    <p:sldId id="363" r:id="rId19"/>
    <p:sldId id="278" r:id="rId20"/>
    <p:sldId id="351" r:id="rId21"/>
    <p:sldId id="367" r:id="rId22"/>
    <p:sldId id="353" r:id="rId23"/>
    <p:sldId id="369" r:id="rId24"/>
    <p:sldId id="356" r:id="rId25"/>
    <p:sldId id="377" r:id="rId26"/>
    <p:sldId id="378" r:id="rId27"/>
    <p:sldId id="357" r:id="rId28"/>
    <p:sldId id="374" r:id="rId29"/>
    <p:sldId id="375" r:id="rId30"/>
    <p:sldId id="355" r:id="rId31"/>
    <p:sldId id="359" r:id="rId32"/>
    <p:sldId id="259" r:id="rId33"/>
    <p:sldId id="339" r:id="rId34"/>
    <p:sldId id="376" r:id="rId35"/>
    <p:sldId id="346" r:id="rId36"/>
    <p:sldId id="352" r:id="rId37"/>
    <p:sldId id="364" r:id="rId38"/>
    <p:sldId id="361" r:id="rId39"/>
    <p:sldId id="368" r:id="rId40"/>
    <p:sldId id="371" r:id="rId41"/>
    <p:sldId id="372" r:id="rId42"/>
    <p:sldId id="360" r:id="rId43"/>
    <p:sldId id="373" r:id="rId44"/>
    <p:sldId id="314" r:id="rId45"/>
    <p:sldId id="321" r:id="rId46"/>
    <p:sldId id="329" r:id="rId47"/>
    <p:sldId id="330" r:id="rId48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9FF"/>
    <a:srgbClr val="002E65"/>
    <a:srgbClr val="00FF00"/>
    <a:srgbClr val="00863D"/>
    <a:srgbClr val="D9D2EC"/>
    <a:srgbClr val="312255"/>
    <a:srgbClr val="A338A2"/>
    <a:srgbClr val="A37A0E"/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115" autoAdjust="0"/>
    <p:restoredTop sz="68665" autoAdjust="0"/>
  </p:normalViewPr>
  <p:slideViewPr>
    <p:cSldViewPr snapToGrid="0" snapToObjects="1" showGuides="1">
      <p:cViewPr>
        <p:scale>
          <a:sx n="143" d="100"/>
          <a:sy n="143" d="100"/>
        </p:scale>
        <p:origin x="64" y="-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08" d="100"/>
          <a:sy n="108" d="100"/>
        </p:scale>
        <p:origin x="3696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26/06/2023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An image is fed to the network model, and a score map is computed using a CAM-based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Bounding boxes are computed from the score map using various score map thresholds. Here boxes are show at the optimal threshold (MaxBoxAccV3 recall)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Oracle method: Image is masked with bounding boxes at optimal threshold (computed using GT information). Here the mask is filled with random values from image distribution in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Masked image is fed to network again, and process repeats until stop criterion is met (max iteration count or drop in prediction score higher than threshold)</a:t>
            </a:r>
            <a:endParaRPr lang="en-GB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Here: </a:t>
            </a:r>
            <a:r>
              <a:rPr lang="en-GB" dirty="0" err="1"/>
              <a:t>bbox</a:t>
            </a:r>
            <a:r>
              <a:rPr lang="en-GB" dirty="0"/>
              <a:t> merge strategy is ‘add’.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847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An image is fed to the network model, and a score map is computed using a CAM-based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Bounding boxes are computed from the score map using various score map thresholds. Here boxes are shown at the optimal threshold (MaxBoxAccV3 recall)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Score map method: Image is masked with score map at threshold equal to mean score map value. Here the mask is filled with random values from image distribution in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Masked image is fed to network again, and process repeats until stop criterion is met (max iteration count or drop in prediction score higher than threshold)</a:t>
            </a:r>
            <a:endParaRPr lang="en-GB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Here: </a:t>
            </a:r>
            <a:r>
              <a:rPr lang="en-GB" dirty="0" err="1"/>
              <a:t>bbox</a:t>
            </a:r>
            <a:r>
              <a:rPr lang="en-GB" dirty="0"/>
              <a:t> merge strategy is ‘add’.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1257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Trends </a:t>
            </a:r>
          </a:p>
          <a:p>
            <a:r>
              <a:rPr lang="en-GB" dirty="0"/>
              <a:t>By colour: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Best: Grad-CAM++ and Score-CAM in nearly all datasets both for  vanilla and </a:t>
            </a:r>
            <a:r>
              <a:rPr lang="en-GB" dirty="0" err="1"/>
              <a:t>MinMaxCAM</a:t>
            </a:r>
            <a:r>
              <a:rPr lang="en-GB" dirty="0"/>
              <a:t>-regularized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Worst: CAM (more focus on discriminative features)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By instance count: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Localization performance (precision/recall) decreases as number of object instances increases in images</a:t>
            </a:r>
          </a:p>
          <a:p>
            <a:r>
              <a:rPr lang="en-GB" dirty="0">
                <a:effectLst/>
                <a:latin typeface="+mn-lt"/>
              </a:rPr>
              <a:t>By regularization (b/t variant discrepancy in </a:t>
            </a:r>
            <a:r>
              <a:rPr lang="en-GB" dirty="0" err="1">
                <a:effectLst/>
                <a:latin typeface="+mn-lt"/>
              </a:rPr>
              <a:t>MinMaxCAM</a:t>
            </a:r>
            <a:r>
              <a:rPr lang="en-GB" dirty="0">
                <a:effectLst/>
                <a:latin typeface="+mn-lt"/>
              </a:rPr>
              <a:t> regularized case):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1" dirty="0">
                <a:effectLst/>
                <a:latin typeface="Helvetica" pitchFamily="2" charset="0"/>
              </a:rPr>
              <a:t>Wang et al. [14] set out, the condition for common region regularization to work, is that a set of images for the same class should have different backgrounds. This clearly is not the case for the t-variant datasets.</a:t>
            </a:r>
            <a:endParaRPr lang="en-GB" dirty="0"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6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By method</a:t>
            </a:r>
          </a:p>
          <a:p>
            <a:pPr marL="171450" indent="-171450">
              <a:buFontTx/>
              <a:buChar char="-"/>
            </a:pPr>
            <a:r>
              <a:rPr lang="en-BE" dirty="0"/>
              <a:t>Grad-CAM++ best, Score-CAM worst</a:t>
            </a:r>
          </a:p>
          <a:p>
            <a:pPr marL="0" indent="0">
              <a:buFontTx/>
              <a:buNone/>
            </a:pPr>
            <a:r>
              <a:rPr lang="en-BE" dirty="0"/>
              <a:t>By regularization</a:t>
            </a:r>
          </a:p>
          <a:p>
            <a:pPr marL="0" indent="0">
              <a:buFontTx/>
              <a:buNone/>
            </a:pPr>
            <a:r>
              <a:rPr lang="en-BE" dirty="0"/>
              <a:t>- MinMaxCAM worse than non-regularized (not show at same threshold)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2226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Trends </a:t>
            </a:r>
          </a:p>
          <a:p>
            <a:r>
              <a:rPr lang="en-GB" dirty="0"/>
              <a:t>By colour: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Best: Grad-CAM++ in nearly all datasets and for both non-regularized and </a:t>
            </a:r>
            <a:r>
              <a:rPr lang="en-GB" dirty="0" err="1"/>
              <a:t>MinMaxCAM</a:t>
            </a:r>
            <a:r>
              <a:rPr lang="en-GB" dirty="0"/>
              <a:t>-regularized ResNet-50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Worst: Score-CAM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i="1" dirty="0">
                <a:effectLst/>
                <a:latin typeface="Helvetica" pitchFamily="2" charset="0"/>
              </a:rPr>
              <a:t>ImageNet is highly biased towards single-instance images, and Score-CAM doesn’t excel for single instance images.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i="0" dirty="0">
                <a:effectLst/>
                <a:latin typeface="Helvetica" pitchFamily="2" charset="0"/>
              </a:rPr>
              <a:t>By regularization: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Better recall scores for </a:t>
            </a:r>
            <a:r>
              <a:rPr lang="en-GB" i="0" dirty="0" err="1">
                <a:effectLst/>
                <a:latin typeface="Helvetica" pitchFamily="2" charset="0"/>
              </a:rPr>
              <a:t>MinMaxCAM</a:t>
            </a:r>
            <a:r>
              <a:rPr lang="en-GB" i="0" dirty="0">
                <a:effectLst/>
                <a:latin typeface="Helvetica" pitchFamily="2" charset="0"/>
              </a:rPr>
              <a:t> regularized scores for Score-CAM-based method, not for CAM and Grad-CAM++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Precision improves: less background activations due to CRR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0132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2311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Left: oracle-based iterative localizaiton, right: score map based iterative localization.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4 plots, for CAM, Grad-CAM++, Score-CAM and MinMaxCAM-regularized evaluated using CAM.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Horizontal line: baseline precision, vertical line: baseline recall. -&gt; 4 quadrants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Recall can be improved at cost of lower precision for all CAM-based methods (oracle and score map)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 (more clustered per merge strategy)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important: add strategy best for recall, worst for precision</a:t>
            </a:r>
            <a:endParaRPr lang="en-GB" i="1" dirty="0"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Grad-CAM++ and Score-CAM can obtain highest gain in recall</a:t>
            </a:r>
          </a:p>
          <a:p>
            <a:pPr marL="171450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Score map results are lower than oracle results</a:t>
            </a:r>
          </a:p>
          <a:p>
            <a:pPr marL="628650" lvl="1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Average score map value threshold less accurate than oracle threshold (GT)</a:t>
            </a:r>
          </a:p>
          <a:p>
            <a:pPr marL="628650" lvl="1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Simple structure of synthetic datasets: cleanly separated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509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918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521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ime:</a:t>
            </a:r>
          </a:p>
          <a:p>
            <a:r>
              <a:rPr lang="en-BE" dirty="0"/>
              <a:t>10’ introduction + research method + methodology</a:t>
            </a:r>
          </a:p>
          <a:p>
            <a:r>
              <a:rPr lang="en-BE" dirty="0"/>
              <a:t>10’ experiments + conclusions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0628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Discuss trends:</a:t>
            </a:r>
          </a:p>
          <a:p>
            <a:pPr marL="171450" indent="-171450">
              <a:buFontTx/>
              <a:buChar char="-"/>
            </a:pPr>
            <a:r>
              <a:rPr lang="en-GB" dirty="0"/>
              <a:t>R</a:t>
            </a:r>
            <a:r>
              <a:rPr lang="en-BE" dirty="0"/>
              <a:t>ecall increases, precision drops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Recall trend score map approach higher than oracle-based approach</a:t>
            </a:r>
          </a:p>
          <a:p>
            <a:pPr marL="628650" lvl="1" indent="-171450">
              <a:buFontTx/>
              <a:buChar char="-"/>
            </a:pPr>
            <a:r>
              <a:rPr lang="en-BE" dirty="0"/>
              <a:t>In contrast with synthetic datasets</a:t>
            </a:r>
          </a:p>
          <a:p>
            <a:pPr marL="628650" lvl="1" indent="-171450">
              <a:buFontTx/>
              <a:buChar char="-"/>
            </a:pPr>
            <a:r>
              <a:rPr lang="en-BE" dirty="0"/>
              <a:t>Intuition: 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ImageNet more complex structure: </a:t>
            </a:r>
            <a:r>
              <a:rPr lang="en-GB" dirty="0"/>
              <a:t>N</a:t>
            </a:r>
            <a:r>
              <a:rPr lang="en-BE" dirty="0"/>
              <a:t>o clean separationof object instances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Very diverse set of images. 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Bounding box masks: Optimal threshold is tuned towards maximizing matches with GT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752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6797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1596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629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8059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8265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Classifier is trained using image-level class 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Activation map = weighted </a:t>
            </a:r>
            <a:r>
              <a:rPr lang="en-GB" dirty="0">
                <a:solidFill>
                  <a:srgbClr val="C00000"/>
                </a:solidFill>
              </a:rPr>
              <a:t>(*)</a:t>
            </a:r>
            <a:r>
              <a:rPr lang="en-GB" dirty="0"/>
              <a:t> combination of feature maps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Binary mask = Activation map &gt; threshold 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Predicted bounding boxes are computed from contours in binary mask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sz="1700" dirty="0">
                <a:solidFill>
                  <a:srgbClr val="C00000"/>
                </a:solidFill>
              </a:rPr>
              <a:t>(*) Weight computation is specific to CAM-based method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9252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Recall is highest for the single-instance dataset, and significantly drops significantly as more object instances are present in the images of a dataset.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For ImageNet datasets with eight or more instances, recall seems to be rather similar.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Overall recall for singe ImageNet dataset was: 0.38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We observed a similar pattern for the synthetic: recall decreases for images with more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6010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By method</a:t>
            </a:r>
          </a:p>
          <a:p>
            <a:pPr marL="171450" indent="-171450">
              <a:buFontTx/>
              <a:buChar char="-"/>
            </a:pPr>
            <a:r>
              <a:rPr lang="en-BE" dirty="0"/>
              <a:t>Grad-CAM++ best, Score-CAM worst (not particularly excelling for single-instance images)</a:t>
            </a:r>
          </a:p>
          <a:p>
            <a:pPr marL="0" indent="0">
              <a:buFontTx/>
              <a:buNone/>
            </a:pPr>
            <a:r>
              <a:rPr lang="en-BE" dirty="0"/>
              <a:t>By regularization</a:t>
            </a:r>
          </a:p>
          <a:p>
            <a:pPr marL="0" indent="0">
              <a:buFontTx/>
              <a:buNone/>
            </a:pPr>
            <a:r>
              <a:rPr lang="en-BE" dirty="0"/>
              <a:t>- MinMaxCAM worse than non-regularized (not show at same threshold)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070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741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6862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8441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8183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3860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0099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keep as backup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038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7533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330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discuss difference with BoxAcc and why BoxAcc is not applicable for multi-instance localization.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13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24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20" r:id="rId7"/>
    <p:sldLayoutId id="214748412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Multiple-instance Weakly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upervised </a:t>
            </a:r>
            <a:b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ocalization</a:t>
            </a:r>
            <a:endParaRPr lang="en-US" sz="5400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– 29/6/2023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Multiple-instance localization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5846E-2D16-0330-042B-3E4FA6A45888}"/>
              </a:ext>
            </a:extLst>
          </p:cNvPr>
          <p:cNvSpPr txBox="1"/>
          <p:nvPr/>
        </p:nvSpPr>
        <p:spPr>
          <a:xfrm>
            <a:off x="7859157" y="345367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B4D7-6D84-23F3-8BF2-AE9FFBE6D48F}"/>
              </a:ext>
            </a:extLst>
          </p:cNvPr>
          <p:cNvSpPr txBox="1"/>
          <p:nvPr/>
        </p:nvSpPr>
        <p:spPr>
          <a:xfrm>
            <a:off x="10165668" y="359598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87A71-62F8-9BD9-9108-9F16E67C13B0}"/>
              </a:ext>
            </a:extLst>
          </p:cNvPr>
          <p:cNvSpPr txBox="1"/>
          <p:nvPr/>
        </p:nvSpPr>
        <p:spPr>
          <a:xfrm>
            <a:off x="9337002" y="5648900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6AD0-D816-AAB5-73F4-3B4DE0A82D2C}"/>
              </a:ext>
            </a:extLst>
          </p:cNvPr>
          <p:cNvSpPr txBox="1"/>
          <p:nvPr/>
        </p:nvSpPr>
        <p:spPr>
          <a:xfrm>
            <a:off x="7717290" y="206046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058DF-307C-7CB4-7559-3F054D55DACC}"/>
              </a:ext>
            </a:extLst>
          </p:cNvPr>
          <p:cNvSpPr txBox="1"/>
          <p:nvPr/>
        </p:nvSpPr>
        <p:spPr>
          <a:xfrm>
            <a:off x="10067105" y="1992969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D8723-DDE3-57E7-2BF3-F976341106DA}"/>
              </a:ext>
            </a:extLst>
          </p:cNvPr>
          <p:cNvSpPr txBox="1"/>
          <p:nvPr/>
        </p:nvSpPr>
        <p:spPr>
          <a:xfrm>
            <a:off x="7948767" y="381477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C0335-A1AC-B96E-0657-1DC687B47F1D}"/>
              </a:ext>
            </a:extLst>
          </p:cNvPr>
          <p:cNvSpPr txBox="1"/>
          <p:nvPr/>
        </p:nvSpPr>
        <p:spPr>
          <a:xfrm>
            <a:off x="10067105" y="4460557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0488668"/>
                  </p:ext>
                </p:extLst>
              </p:nvPr>
            </p:nvGraphicFramePr>
            <p:xfrm>
              <a:off x="682877" y="2482039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𝐼𝑜𝑈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𝑏𝑜𝑥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p>
                                                            <m:d>
                                                              <m:dPr>
                                                                <m:ctrlPr>
                                                                  <a:rPr lang="en-US" sz="24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dPr>
                                                              <m:e>
                                                                <m:r>
                                                                  <a:rPr lang="en-US" sz="2400" b="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𝑛</m:t>
                                                                </m:r>
                                                              </m:e>
                                                            </m:d>
                                                          </m:sup>
                                                        </m:sSup>
                                                      </m:e>
                                                    </m:d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0488668"/>
                  </p:ext>
                </p:extLst>
              </p:nvPr>
            </p:nvGraphicFramePr>
            <p:xfrm>
              <a:off x="682877" y="2482039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118726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088" t="-95745" r="-276" b="-1489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8584D76-D8F8-7FC8-836A-790A460B8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21" r="68115" b="33333"/>
          <a:stretch/>
        </p:blipFill>
        <p:spPr>
          <a:xfrm>
            <a:off x="6934882" y="1441717"/>
            <a:ext cx="4674836" cy="46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Metrics – MaxBoxAccV3 (derived from Choe et al.)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338" y="6233788"/>
            <a:ext cx="2644775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C6F376-F31F-9122-B10F-93B5A7BF6B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3640" y="1597694"/>
            <a:ext cx="2101075" cy="500713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GB" sz="2000" dirty="0"/>
              <a:t>R</a:t>
            </a:r>
            <a:r>
              <a:rPr lang="en-BE" sz="2000" dirty="0"/>
              <a:t>ecall: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69EAB0-820E-643F-72B0-4B3EF52BD534}"/>
              </a:ext>
            </a:extLst>
          </p:cNvPr>
          <p:cNvGrpSpPr/>
          <p:nvPr/>
        </p:nvGrpSpPr>
        <p:grpSpPr>
          <a:xfrm>
            <a:off x="663642" y="3920638"/>
            <a:ext cx="10944226" cy="2167501"/>
            <a:chOff x="623886" y="4298320"/>
            <a:chExt cx="10944226" cy="2167501"/>
          </a:xfrm>
        </p:grpSpPr>
        <p:sp>
          <p:nvSpPr>
            <p:cNvPr id="33" name="Process 32">
              <a:extLst>
                <a:ext uri="{FF2B5EF4-FFF2-40B4-BE49-F238E27FC236}">
                  <a16:creationId xmlns:a16="http://schemas.microsoft.com/office/drawing/2014/main" id="{C2CF0FA4-2921-8DEC-01E6-0A2B7202990A}"/>
                </a:ext>
              </a:extLst>
            </p:cNvPr>
            <p:cNvSpPr/>
            <p:nvPr/>
          </p:nvSpPr>
          <p:spPr bwMode="auto">
            <a:xfrm>
              <a:off x="623886" y="4298320"/>
              <a:ext cx="10944226" cy="2167501"/>
            </a:xfrm>
            <a:prstGeom prst="flowChartProcess">
              <a:avLst/>
            </a:prstGeom>
            <a:solidFill>
              <a:srgbClr val="D6E9FF">
                <a:alpha val="23137"/>
              </a:srgbClr>
            </a:solidFill>
            <a:ln>
              <a:solidFill>
                <a:srgbClr val="0070C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8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/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𝑟𝑒𝑐𝑎𝑙𝑙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𝐵𝑜𝑥𝐴𝑐𝑐𝑉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blipFill>
                  <a:blip r:embed="rId3"/>
                  <a:stretch>
                    <a:fillRect t="-114943" b="-157471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/>
                <p:nvPr/>
              </p:nvSpPr>
              <p:spPr>
                <a:xfrm>
                  <a:off x="1131573" y="5361753"/>
                  <a:ext cx="10228866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𝐵𝑜𝑥𝑃𝑟𝑒𝑐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573" y="5361753"/>
                  <a:ext cx="10228866" cy="1100666"/>
                </a:xfrm>
                <a:prstGeom prst="rect">
                  <a:avLst/>
                </a:prstGeom>
                <a:blipFill>
                  <a:blip r:embed="rId4"/>
                  <a:stretch>
                    <a:fillRect t="-112500" b="-154545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0738D585-E9AC-9C3E-FBED-7D0FA6157470}"/>
              </a:ext>
            </a:extLst>
          </p:cNvPr>
          <p:cNvSpPr txBox="1">
            <a:spLocks/>
          </p:cNvSpPr>
          <p:nvPr/>
        </p:nvSpPr>
        <p:spPr>
          <a:xfrm>
            <a:off x="663642" y="2368695"/>
            <a:ext cx="2101074" cy="5007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GB" sz="2000" dirty="0"/>
              <a:t>Precision</a:t>
            </a:r>
            <a:r>
              <a:rPr lang="en-BE" sz="2000" dirty="0"/>
              <a:t>: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669C9613-F666-237F-EE8F-0BEF78F115A1}"/>
              </a:ext>
            </a:extLst>
          </p:cNvPr>
          <p:cNvSpPr txBox="1">
            <a:spLocks/>
          </p:cNvSpPr>
          <p:nvPr/>
        </p:nvSpPr>
        <p:spPr>
          <a:xfrm>
            <a:off x="663641" y="3139696"/>
            <a:ext cx="2101075" cy="5007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GB" sz="2000" dirty="0"/>
              <a:t>Optimal threshold</a:t>
            </a:r>
            <a:r>
              <a:rPr lang="en-BE" sz="2000" dirty="0"/>
              <a:t>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DFF0F-6DF0-D318-0A93-D9D88A5CBDFB}"/>
              </a:ext>
            </a:extLst>
          </p:cNvPr>
          <p:cNvGrpSpPr/>
          <p:nvPr/>
        </p:nvGrpSpPr>
        <p:grpSpPr>
          <a:xfrm>
            <a:off x="3436388" y="1119628"/>
            <a:ext cx="8461571" cy="2539921"/>
            <a:chOff x="3436388" y="1119628"/>
            <a:chExt cx="8461571" cy="25399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150DFE-1407-6E1E-03B0-C2B6D9C952A5}"/>
                </a:ext>
              </a:extLst>
            </p:cNvPr>
            <p:cNvGrpSpPr/>
            <p:nvPr/>
          </p:nvGrpSpPr>
          <p:grpSpPr>
            <a:xfrm>
              <a:off x="3436388" y="1542867"/>
              <a:ext cx="8461571" cy="2116682"/>
              <a:chOff x="3436388" y="1542867"/>
              <a:chExt cx="8461571" cy="21166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/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 algn="l">
                      <a:buFont typeface="Arial" panose="020B0604020202020204" pitchFamily="34" charset="0"/>
                      <a:buNone/>
                    </a:pP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𝐵𝑜𝑥𝐴𝑐𝑐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den>
                        </m:f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𝐼𝑜𝑈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𝑏𝑜𝑥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83673" b="-1326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915" y="2367398"/>
                    <a:ext cx="8268044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𝐵𝑜𝑥𝑃𝑟𝑒𝑐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915" y="2367398"/>
                    <a:ext cx="8268044" cy="538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3256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box>
                            <m:box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≔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𝑎𝑟𝑔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𝐵𝑜𝑥𝐴𝑐𝑐𝑉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box>
                        </m:oMath>
                      </m:oMathPara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9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3FF31C-0377-3C43-F487-691A8E6D3BCC}"/>
                </a:ext>
              </a:extLst>
            </p:cNvPr>
            <p:cNvGrpSpPr/>
            <p:nvPr/>
          </p:nvGrpSpPr>
          <p:grpSpPr>
            <a:xfrm>
              <a:off x="6316470" y="1119628"/>
              <a:ext cx="4299738" cy="548897"/>
              <a:chOff x="5339117" y="1225368"/>
              <a:chExt cx="4299738" cy="523973"/>
            </a:xfrm>
          </p:grpSpPr>
          <p:sp>
            <p:nvSpPr>
              <p:cNvPr id="6" name="Left Brace 5">
                <a:extLst>
                  <a:ext uri="{FF2B5EF4-FFF2-40B4-BE49-F238E27FC236}">
                    <a16:creationId xmlns:a16="http://schemas.microsoft.com/office/drawing/2014/main" id="{3DA57653-3A53-5752-F3A1-880608A7B776}"/>
                  </a:ext>
                </a:extLst>
              </p:cNvPr>
              <p:cNvSpPr/>
              <p:nvPr/>
            </p:nvSpPr>
            <p:spPr>
              <a:xfrm rot="5400000">
                <a:off x="7353909" y="-535604"/>
                <a:ext cx="270153" cy="4299738"/>
              </a:xfrm>
              <a:prstGeom prst="leftBrace">
                <a:avLst/>
              </a:prstGeom>
              <a:ln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DF2385-4B9C-EF72-D92B-AE17D0464F5A}"/>
                  </a:ext>
                </a:extLst>
              </p:cNvPr>
              <p:cNvSpPr txBox="1"/>
              <p:nvPr/>
            </p:nvSpPr>
            <p:spPr>
              <a:xfrm>
                <a:off x="7374237" y="1225368"/>
                <a:ext cx="229495" cy="243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BE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TP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3F65EF-ABF3-BE9E-2517-00FC78F4A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21" r="68115" b="33333"/>
          <a:stretch/>
        </p:blipFill>
        <p:spPr>
          <a:xfrm>
            <a:off x="6934882" y="1441717"/>
            <a:ext cx="4674836" cy="4639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Localization improvement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516063"/>
            <a:ext cx="6421805" cy="434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with CAM-based localization</a:t>
            </a:r>
          </a:p>
          <a:p>
            <a:endParaRPr lang="en-GB" dirty="0"/>
          </a:p>
          <a:p>
            <a:r>
              <a:rPr lang="en-GB" dirty="0"/>
              <a:t>Activations not equally strong for all object instances</a:t>
            </a:r>
          </a:p>
          <a:p>
            <a:r>
              <a:rPr lang="en-GB" dirty="0"/>
              <a:t>Not all object instances localized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20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 – oracle based masking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8356-BD9E-837D-D545-75E851110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54" b="33333"/>
          <a:stretch/>
        </p:blipFill>
        <p:spPr>
          <a:xfrm>
            <a:off x="1257155" y="1284676"/>
            <a:ext cx="7401936" cy="505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49EE0-E8D6-C8DE-C606-729C0A7D0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6" t="66396" r="-154" b="-342"/>
          <a:stretch/>
        </p:blipFill>
        <p:spPr>
          <a:xfrm>
            <a:off x="8788399" y="3802501"/>
            <a:ext cx="2392218" cy="2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5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F60FB1-013B-2EFD-BCA5-A50713975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92"/>
          <a:stretch/>
        </p:blipFill>
        <p:spPr>
          <a:xfrm>
            <a:off x="1256150" y="1275252"/>
            <a:ext cx="7491857" cy="50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 – score map based masking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497908"/>
            <a:ext cx="10944225" cy="4720907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C63E0-888D-607C-65FB-9A0DEC36E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9" t="66037" r="-302" b="72"/>
          <a:stretch/>
        </p:blipFill>
        <p:spPr>
          <a:xfrm>
            <a:off x="8748003" y="3765557"/>
            <a:ext cx="2540000" cy="2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9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44C5E0B-2650-81E8-9146-22D8DA29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1" y="1238490"/>
            <a:ext cx="5949093" cy="2579695"/>
          </a:xfrm>
          <a:prstGeom prst="rect">
            <a:avLst/>
          </a:prstGeom>
        </p:spPr>
      </p:pic>
      <p:pic>
        <p:nvPicPr>
          <p:cNvPr id="12" name="Picture 1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A005A07-FC15-A619-8551-7AE96622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8" y="3842539"/>
            <a:ext cx="5856496" cy="2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2800" dirty="0"/>
              <a:t>Localization: ResNet-50 - Synthetic dataset d4b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2D1EF-D2E8-FFB2-BFE3-D42D1AB0DA8A}"/>
              </a:ext>
            </a:extLst>
          </p:cNvPr>
          <p:cNvSpPr txBox="1"/>
          <p:nvPr/>
        </p:nvSpPr>
        <p:spPr>
          <a:xfrm>
            <a:off x="291823" y="5031011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8EC69-39F4-5DDA-A9DF-436570E9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7" y="3910384"/>
            <a:ext cx="9290760" cy="2359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4C577-5240-0A87-B5D9-37965195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47" y="1412507"/>
            <a:ext cx="9290760" cy="23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7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D314235-14F8-2FD3-DFA4-B1CE9D2F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8856"/>
            <a:ext cx="7772400" cy="3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46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778C3-9DA5-9ED5-1586-9E08E542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7" y="1223161"/>
            <a:ext cx="11292437" cy="5014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Localization: ResNet-50 – ImageNet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7980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49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for synthetic d4b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F540-3FFA-5D8F-7C22-0640B01A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025" y="690677"/>
            <a:ext cx="6566975" cy="5652000"/>
          </a:xfrm>
          <a:prstGeom prst="rect">
            <a:avLst/>
          </a:prstGeom>
          <a:ln>
            <a:solidFill>
              <a:srgbClr val="00B050"/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DEB296-2E7F-6773-DA0D-9CFE8E7C6722}"/>
              </a:ext>
            </a:extLst>
          </p:cNvPr>
          <p:cNvSpPr txBox="1"/>
          <p:nvPr/>
        </p:nvSpPr>
        <p:spPr>
          <a:xfrm>
            <a:off x="421497" y="6350418"/>
            <a:ext cx="5203527" cy="342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Oracle-based image masking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8D0E0-CC2C-BD3A-AF72-1550746EAA59}"/>
              </a:ext>
            </a:extLst>
          </p:cNvPr>
          <p:cNvSpPr txBox="1"/>
          <p:nvPr/>
        </p:nvSpPr>
        <p:spPr>
          <a:xfrm>
            <a:off x="6039524" y="6388840"/>
            <a:ext cx="5203527" cy="342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 map based image masking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175C6-6361-19F8-C839-6FB0996B2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" r="14343"/>
          <a:stretch/>
        </p:blipFill>
        <p:spPr>
          <a:xfrm>
            <a:off x="6996" y="690677"/>
            <a:ext cx="5618027" cy="5652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3655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F4BE9-9862-1751-5A2F-4E0A7FE12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88"/>
          <a:stretch/>
        </p:blipFill>
        <p:spPr>
          <a:xfrm>
            <a:off x="1108800" y="1231200"/>
            <a:ext cx="7337669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F51334-3D9D-4A8B-C7E7-034FFC971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5" t="66019" b="342"/>
          <a:stretch/>
        </p:blipFill>
        <p:spPr>
          <a:xfrm>
            <a:off x="8493136" y="3694104"/>
            <a:ext cx="2396852" cy="2532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Synthetic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18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E7D806-720E-D773-CE99-23847439C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24" t="66724" b="-388"/>
          <a:stretch/>
        </p:blipFill>
        <p:spPr>
          <a:xfrm>
            <a:off x="8512800" y="3748087"/>
            <a:ext cx="2396852" cy="253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4E644-1BAD-57A8-07F6-3297DDE7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40"/>
          <a:stretch/>
        </p:blipFill>
        <p:spPr>
          <a:xfrm>
            <a:off x="1108800" y="1231200"/>
            <a:ext cx="7357651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422339" cy="791794"/>
          </a:xfrm>
        </p:spPr>
        <p:txBody>
          <a:bodyPr>
            <a:normAutofit/>
          </a:bodyPr>
          <a:lstStyle/>
          <a:p>
            <a:r>
              <a:rPr lang="en-BE" dirty="0"/>
              <a:t>Iterative localization: ResNet-50 – Synthetic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4986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307AB-E3FE-C102-56EB-5AC8A22E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85" y="651887"/>
            <a:ext cx="10006554" cy="6058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for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FEBAE-C63E-17E5-7EA0-3C8EA449967B}"/>
              </a:ext>
            </a:extLst>
          </p:cNvPr>
          <p:cNvSpPr txBox="1"/>
          <p:nvPr/>
        </p:nvSpPr>
        <p:spPr>
          <a:xfrm>
            <a:off x="291548" y="1364414"/>
            <a:ext cx="1052837" cy="5284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E22B5-DC13-923B-F5FB-5E69C642C26F}"/>
              </a:ext>
            </a:extLst>
          </p:cNvPr>
          <p:cNvSpPr txBox="1"/>
          <p:nvPr/>
        </p:nvSpPr>
        <p:spPr>
          <a:xfrm>
            <a:off x="-112737" y="4057302"/>
            <a:ext cx="1861406" cy="5284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 map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</a:p>
        </p:txBody>
      </p:sp>
    </p:spTree>
    <p:extLst>
      <p:ext uri="{BB962C8B-B14F-4D97-AF65-F5344CB8AC3E}">
        <p14:creationId xmlns:p14="http://schemas.microsoft.com/office/powerpoint/2010/main" val="2279135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5394C-9E26-9F7A-9504-BD7119E97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1" t="69831" r="121" b="-1113"/>
          <a:stretch/>
        </p:blipFill>
        <p:spPr>
          <a:xfrm>
            <a:off x="8924543" y="3880087"/>
            <a:ext cx="2757389" cy="2338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4DC60-40AF-A892-7B77-25DF1F2B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" t="-881" r="121" b="34358"/>
          <a:stretch/>
        </p:blipFill>
        <p:spPr>
          <a:xfrm>
            <a:off x="669883" y="1236066"/>
            <a:ext cx="8253610" cy="4973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64504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0B7394-036E-092F-74A8-4940A8B32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65" t="70472" r="-180" b="-1577"/>
          <a:stretch/>
        </p:blipFill>
        <p:spPr>
          <a:xfrm>
            <a:off x="8941530" y="3932246"/>
            <a:ext cx="2831842" cy="2338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A80E7D-24EE-1BB2-A856-0BA0374D0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4547"/>
          <a:stretch/>
        </p:blipFill>
        <p:spPr>
          <a:xfrm>
            <a:off x="679027" y="1281786"/>
            <a:ext cx="8300632" cy="4921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8064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73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9DA0-55A4-F216-B6EC-8215FFE1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8E2E8-C98C-E4C4-7277-C8DE72023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0CE2B-969F-4BB8-1544-66DBEAC5C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We defined multiple-instance WSOL metrics precision and recall</a:t>
            </a:r>
          </a:p>
          <a:p>
            <a:pPr lvl="1"/>
            <a:r>
              <a:rPr lang="en-BE" dirty="0"/>
              <a:t>Validated for synthetic and ImageNet on VGG16 and ResNet-50</a:t>
            </a:r>
          </a:p>
          <a:p>
            <a:pPr lvl="1"/>
            <a:r>
              <a:rPr lang="en-BE" dirty="0"/>
              <a:t>Localization performance is correlated with number of object instances</a:t>
            </a:r>
          </a:p>
          <a:p>
            <a:r>
              <a:rPr lang="en-BE" dirty="0"/>
              <a:t>Localization improvement using iterative localization</a:t>
            </a:r>
          </a:p>
          <a:p>
            <a:pPr lvl="1"/>
            <a:r>
              <a:rPr lang="en-BE" dirty="0"/>
              <a:t>Mask images with objects location from previous iteration to find new objects</a:t>
            </a:r>
          </a:p>
          <a:p>
            <a:pPr lvl="1"/>
            <a:r>
              <a:rPr lang="en-BE" dirty="0"/>
              <a:t>Score map vs oracle masking: Different results for ImageNet and synthetic</a:t>
            </a:r>
          </a:p>
          <a:p>
            <a:pPr lvl="1"/>
            <a:r>
              <a:rPr lang="en-BE" dirty="0"/>
              <a:t>Localization recall can be improved at cost of precision</a:t>
            </a:r>
          </a:p>
          <a:p>
            <a:pPr lvl="1"/>
            <a:r>
              <a:rPr lang="en-BE" dirty="0"/>
              <a:t>Bounding box merge strategy is most important factor</a:t>
            </a:r>
          </a:p>
          <a:p>
            <a:r>
              <a:rPr lang="en-BE" dirty="0"/>
              <a:t>CAM-based methods can be used to improve multiple-instance localization</a:t>
            </a:r>
          </a:p>
        </p:txBody>
      </p:sp>
    </p:spTree>
    <p:extLst>
      <p:ext uri="{BB962C8B-B14F-4D97-AF65-F5344CB8AC3E}">
        <p14:creationId xmlns:p14="http://schemas.microsoft.com/office/powerpoint/2010/main" val="289398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BF13FCA-E0EC-971C-A3F8-3FA5EC00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00" y="1612800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Multiple-instance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3" r="41676"/>
          <a:stretch/>
        </p:blipFill>
        <p:spPr bwMode="auto">
          <a:xfrm>
            <a:off x="4003156" y="1613898"/>
            <a:ext cx="2768699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944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7E2F02-737B-DA85-68B3-99F87A2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8" y="1159496"/>
            <a:ext cx="11693923" cy="453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>
            <a:normAutofit/>
          </a:bodyPr>
          <a:lstStyle/>
          <a:p>
            <a:r>
              <a:rPr lang="en-BE" dirty="0"/>
              <a:t>CAM-based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7917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16294-68B1-856C-A175-C74CB939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4" y="1631566"/>
            <a:ext cx="5227052" cy="392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8A9D9-CEAD-A0E8-9A8F-6409B767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97" y="1631567"/>
            <a:ext cx="5227052" cy="392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547C9-8B1E-0E32-DB3E-05C68C8DD701}"/>
              </a:ext>
            </a:extLst>
          </p:cNvPr>
          <p:cNvSpPr txBox="1"/>
          <p:nvPr/>
        </p:nvSpPr>
        <p:spPr>
          <a:xfrm>
            <a:off x="1147864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recall: 36.58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23D95-0E09-2705-40E2-123FCCEF1B71}"/>
              </a:ext>
            </a:extLst>
          </p:cNvPr>
          <p:cNvSpPr txBox="1"/>
          <p:nvPr/>
        </p:nvSpPr>
        <p:spPr>
          <a:xfrm>
            <a:off x="6549270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precision: 30.55</a:t>
            </a:r>
          </a:p>
        </p:txBody>
      </p:sp>
    </p:spTree>
    <p:extLst>
      <p:ext uri="{BB962C8B-B14F-4D97-AF65-F5344CB8AC3E}">
        <p14:creationId xmlns:p14="http://schemas.microsoft.com/office/powerpoint/2010/main" val="3455398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157297" cy="791794"/>
          </a:xfrm>
        </p:spPr>
        <p:txBody>
          <a:bodyPr>
            <a:noAutofit/>
          </a:bodyPr>
          <a:lstStyle/>
          <a:p>
            <a:r>
              <a:rPr lang="en-BE" sz="2800" dirty="0"/>
              <a:t>Localization: ResNet-50 - Synthetic dataset d1b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2D1EF-D2E8-FFB2-BFE3-D42D1AB0DA8A}"/>
              </a:ext>
            </a:extLst>
          </p:cNvPr>
          <p:cNvSpPr txBox="1"/>
          <p:nvPr/>
        </p:nvSpPr>
        <p:spPr>
          <a:xfrm>
            <a:off x="291823" y="5031011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69EEE-A3A3-14FF-4727-B4D838A9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7" y="1377350"/>
            <a:ext cx="9332340" cy="23701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53BAA9-EE72-4E2B-2088-D113254F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47" y="3866382"/>
            <a:ext cx="9332340" cy="2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6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02D83-2DAA-89B4-DED4-609F82E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91" y="1211595"/>
            <a:ext cx="11433215" cy="5076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Localization: ResNet-50 – ImageNet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5089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Localization: ResNet-50 – ImageNet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00E1B-409A-2A6D-9CDA-4248FDB0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6" y="1223161"/>
            <a:ext cx="11269808" cy="50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56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47D59-0EFC-B421-249F-A1352FC2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4F6CC-52A8-8B71-E988-E82C94057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DCC42D-9B52-B169-66AE-91938560C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" b="34370"/>
          <a:stretch/>
        </p:blipFill>
        <p:spPr>
          <a:xfrm>
            <a:off x="853440" y="1320800"/>
            <a:ext cx="8070053" cy="486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A6784-C642-4567-80EB-43059D703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8" t="69411" r="-252" b="3"/>
          <a:stretch/>
        </p:blipFill>
        <p:spPr>
          <a:xfrm>
            <a:off x="8933653" y="3867484"/>
            <a:ext cx="2746213" cy="22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B932E-317C-7DED-409D-55E7053C0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60" t="69965" r="369" b="333"/>
          <a:stretch/>
        </p:blipFill>
        <p:spPr>
          <a:xfrm>
            <a:off x="8994022" y="3910393"/>
            <a:ext cx="2644619" cy="2203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341EA6-CCE2-8B3F-9094-062C0FBE4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27"/>
          <a:stretch/>
        </p:blipFill>
        <p:spPr>
          <a:xfrm>
            <a:off x="863158" y="1310946"/>
            <a:ext cx="8070053" cy="487970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F47D59-0EFC-B421-249F-A1352FC2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263313" cy="791794"/>
          </a:xfrm>
        </p:spPr>
        <p:txBody>
          <a:bodyPr/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4F6CC-52A8-8B71-E988-E82C94057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9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F0DDC-ED21-FB04-7089-4062FF8C9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68"/>
          <a:stretch/>
        </p:blipFill>
        <p:spPr>
          <a:xfrm>
            <a:off x="854699" y="1305280"/>
            <a:ext cx="8069987" cy="491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1DF05-ECAB-6D3C-E6A2-EA485AB92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18" t="69296" r="-148" b="-1808"/>
          <a:stretch/>
        </p:blipFill>
        <p:spPr>
          <a:xfrm>
            <a:off x="8923493" y="3867039"/>
            <a:ext cx="2722006" cy="24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4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8ADDE8-6CAF-1DF8-4F8E-AD8E36BB9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41" t="69056" r="83" b="-1085"/>
          <a:stretch/>
        </p:blipFill>
        <p:spPr>
          <a:xfrm>
            <a:off x="8912494" y="3840480"/>
            <a:ext cx="2705573" cy="237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A2126-A104-1D43-A41D-925B4BEC6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67"/>
          <a:stretch/>
        </p:blipFill>
        <p:spPr>
          <a:xfrm>
            <a:off x="848196" y="1296136"/>
            <a:ext cx="8082011" cy="4913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272458" cy="791794"/>
          </a:xfrm>
        </p:spPr>
        <p:txBody>
          <a:bodyPr>
            <a:normAutofit/>
          </a:bodyPr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391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CAM-based WSOL methods</a:t>
            </a:r>
          </a:p>
          <a:p>
            <a:r>
              <a:rPr lang="en-GB" dirty="0"/>
              <a:t>Class Activation Mapping (CAM)</a:t>
            </a:r>
          </a:p>
          <a:p>
            <a:pPr lvl="1"/>
            <a:r>
              <a:rPr lang="en-GB" dirty="0"/>
              <a:t>Focus on discriminative features related to target</a:t>
            </a:r>
          </a:p>
          <a:p>
            <a:pPr lvl="1"/>
            <a:r>
              <a:rPr lang="en-GB" dirty="0"/>
              <a:t>Activated features used to localize object</a:t>
            </a:r>
          </a:p>
          <a:p>
            <a:r>
              <a:rPr lang="en-GB" dirty="0"/>
              <a:t>CAM-based techniques to improve CAM</a:t>
            </a:r>
          </a:p>
          <a:p>
            <a:pPr lvl="1"/>
            <a:r>
              <a:rPr lang="en-GB" dirty="0"/>
              <a:t>Grad-CAM, Grad-CAM++, Score-CAM, </a:t>
            </a:r>
            <a:r>
              <a:rPr lang="en-GB" dirty="0" err="1"/>
              <a:t>MinMaxCAM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BE" sz="2800" dirty="0"/>
              <a:t>Multiple-instance localization hasn’t been tested in prior-art</a:t>
            </a:r>
          </a:p>
          <a:p>
            <a:r>
              <a:rPr lang="en-BE" dirty="0"/>
              <a:t>No existing evaluation protocol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54625-A4C5-4FB3-3D9B-E9621C64C9EA}"/>
              </a:ext>
            </a:extLst>
          </p:cNvPr>
          <p:cNvGrpSpPr/>
          <p:nvPr/>
        </p:nvGrpSpPr>
        <p:grpSpPr>
          <a:xfrm>
            <a:off x="8611737" y="620713"/>
            <a:ext cx="2956375" cy="3883048"/>
            <a:chOff x="8992244" y="2204936"/>
            <a:chExt cx="2507116" cy="3435730"/>
          </a:xfrm>
        </p:grpSpPr>
        <p:pic>
          <p:nvPicPr>
            <p:cNvPr id="12" name="Picture 2" descr="Class Activation Maps – Johannes S. Fischer">
              <a:extLst>
                <a:ext uri="{FF2B5EF4-FFF2-40B4-BE49-F238E27FC236}">
                  <a16:creationId xmlns:a16="http://schemas.microsoft.com/office/drawing/2014/main" id="{6E7023AF-E34E-D111-CB20-C393DE47C3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992244" y="3978719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lass Activation Maps – Johannes S. Fischer">
              <a:extLst>
                <a:ext uri="{FF2B5EF4-FFF2-40B4-BE49-F238E27FC236}">
                  <a16:creationId xmlns:a16="http://schemas.microsoft.com/office/drawing/2014/main" id="{A18138AB-21C3-FC01-AF8D-A518AFD09E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992245" y="2204936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98" y="3252744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/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𝑃𝑥𝑃𝑟𝑒𝑐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blipFill>
                <a:blip r:embed="rId5"/>
                <a:stretch>
                  <a:fillRect t="-92105" r="-11551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/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blipFill>
                <a:blip r:embed="rId6"/>
                <a:stretch>
                  <a:fillRect t="-92105" r="-14894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6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42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43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 -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E0ED47D-28AB-64ED-5A78-97A1B6472DB4}"/>
              </a:ext>
            </a:extLst>
          </p:cNvPr>
          <p:cNvSpPr/>
          <p:nvPr/>
        </p:nvSpPr>
        <p:spPr bwMode="auto">
          <a:xfrm>
            <a:off x="7337502" y="2107578"/>
            <a:ext cx="1215483" cy="301085"/>
          </a:xfrm>
          <a:prstGeom prst="wedgeRectCallout">
            <a:avLst>
              <a:gd name="adj1" fmla="val -650"/>
              <a:gd name="adj2" fmla="val 10152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protocol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B3B82BC-D416-CE41-0EAB-2D7B4FB02E0C}"/>
              </a:ext>
            </a:extLst>
          </p:cNvPr>
          <p:cNvSpPr/>
          <p:nvPr/>
        </p:nvSpPr>
        <p:spPr bwMode="auto">
          <a:xfrm>
            <a:off x="9255513" y="2107580"/>
            <a:ext cx="2312600" cy="301084"/>
          </a:xfrm>
          <a:prstGeom prst="wedgeRectCallout">
            <a:avLst>
              <a:gd name="adj1" fmla="val 2243"/>
              <a:gd name="adj2" fmla="val 10396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terative localization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C51A756-C11C-A48E-2DED-A8CA86E4F361}"/>
              </a:ext>
            </a:extLst>
          </p:cNvPr>
          <p:cNvSpPr/>
          <p:nvPr/>
        </p:nvSpPr>
        <p:spPr bwMode="auto">
          <a:xfrm>
            <a:off x="4973445" y="3233854"/>
            <a:ext cx="2029522" cy="319668"/>
          </a:xfrm>
          <a:prstGeom prst="wedgeRectCallout">
            <a:avLst>
              <a:gd name="adj1" fmla="val -650"/>
              <a:gd name="adj2" fmla="val 7957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S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422670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 [</a:t>
            </a:r>
            <a:r>
              <a:rPr lang="en-GB" dirty="0" err="1">
                <a:effectLst/>
              </a:rPr>
              <a:t>Tjoa</a:t>
            </a:r>
            <a:r>
              <a:rPr lang="en-GB" dirty="0">
                <a:effectLst/>
              </a:rPr>
              <a:t> </a:t>
            </a:r>
            <a:r>
              <a:rPr lang="en-GB" i="1" dirty="0">
                <a:effectLst/>
              </a:rPr>
              <a:t>et al.]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4D7BC5-A06F-4AB5-F19A-A65FDCF02E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  <a:effectLst/>
              </a:rPr>
              <a:t>Multiple-instance datasets </a:t>
            </a:r>
          </a:p>
          <a:p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D0EAEB-283B-F5F5-F827-73C9A864661B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GB" dirty="0"/>
              <a:t>Single instance, 10 classes</a:t>
            </a:r>
          </a:p>
          <a:p>
            <a:r>
              <a:rPr lang="en-GB" dirty="0">
                <a:effectLst/>
              </a:rPr>
              <a:t>GT: image-level class, segmentation mask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C1912E-F911-ACC3-8794-CABC5C6648E1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r>
              <a:rPr lang="en-GB" dirty="0"/>
              <a:t>Multiple instances, 9 classes</a:t>
            </a:r>
            <a:endParaRPr lang="en-GB" dirty="0">
              <a:effectLst/>
            </a:endParaRPr>
          </a:p>
          <a:p>
            <a:r>
              <a:rPr lang="en-GB" dirty="0"/>
              <a:t>GT: image-level class, segmentation mask, bounding boxes</a:t>
            </a:r>
          </a:p>
          <a:p>
            <a:r>
              <a:rPr lang="en-GB" dirty="0">
                <a:effectLst/>
              </a:rPr>
              <a:t>8 datasets: E.g. d4b (4 instances on background)</a:t>
            </a: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813E-D5DD-32C8-1E29-9881BAA4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1" y="3227293"/>
            <a:ext cx="4813866" cy="2842231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F2AD8B6-06D6-5CA4-2D2A-561BF60253F0}"/>
              </a:ext>
            </a:extLst>
          </p:cNvPr>
          <p:cNvSpPr/>
          <p:nvPr/>
        </p:nvSpPr>
        <p:spPr bwMode="auto">
          <a:xfrm rot="16200000">
            <a:off x="5525351" y="1474367"/>
            <a:ext cx="423333" cy="541867"/>
          </a:xfrm>
          <a:prstGeom prst="downArrow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49B78D-E060-2DEB-20B3-EE8055E2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08" y="3227293"/>
            <a:ext cx="2819073" cy="28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083094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15201</TotalTime>
  <Words>1827</Words>
  <Application>Microsoft Macintosh PowerPoint</Application>
  <PresentationFormat>Widescreen</PresentationFormat>
  <Paragraphs>320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Helvetica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Multiple-instance Weakly Supervised  Object Localization</vt:lpstr>
      <vt:lpstr>Content</vt:lpstr>
      <vt:lpstr>Introduction</vt:lpstr>
      <vt:lpstr>Introduction</vt:lpstr>
      <vt:lpstr>Research question</vt:lpstr>
      <vt:lpstr>Research question</vt:lpstr>
      <vt:lpstr>Research question - contributions</vt:lpstr>
      <vt:lpstr>Methodology</vt:lpstr>
      <vt:lpstr>Synthetic datasets</vt:lpstr>
      <vt:lpstr>Multiple-instance localization metrics</vt:lpstr>
      <vt:lpstr>Metrics – MaxBoxAccV3 (derived from Choe et al.)</vt:lpstr>
      <vt:lpstr>Localization improvement</vt:lpstr>
      <vt:lpstr>Iterative localization – oracle based masking</vt:lpstr>
      <vt:lpstr>Iterative localization – score map based masking</vt:lpstr>
      <vt:lpstr>Experiments</vt:lpstr>
      <vt:lpstr>Localization: ResNet-50 - Synthetic datasets</vt:lpstr>
      <vt:lpstr>Localization: ResNet-50 - Synthetic dataset d4b (vanilla vs MinMaxCAM)</vt:lpstr>
      <vt:lpstr>Localization: ResNet-50 - ImageNet</vt:lpstr>
      <vt:lpstr>Localization: ResNet-50 – ImageNet (vanilla vs MinMaxCAM)</vt:lpstr>
      <vt:lpstr>Iterative localization: ResNet-50 for synthetic d4b</vt:lpstr>
      <vt:lpstr>Iterative localization: ResNet-50 – Synthetic (oracle)</vt:lpstr>
      <vt:lpstr>Iterative localization: ResNet-50 – Synthetic (score map)</vt:lpstr>
      <vt:lpstr>Iterative localization: ResNet-50 for ImageNet</vt:lpstr>
      <vt:lpstr>Iterative localization: ResNet-50 – ImageNet (oracle)</vt:lpstr>
      <vt:lpstr>Iterative localization: ResNet-50 – ImageNet (oracle)</vt:lpstr>
      <vt:lpstr>Conclusions</vt:lpstr>
      <vt:lpstr>Conclusions</vt:lpstr>
      <vt:lpstr>PowerPoint Presentation</vt:lpstr>
      <vt:lpstr>Backup</vt:lpstr>
      <vt:lpstr>Multiple-instance WSOL</vt:lpstr>
      <vt:lpstr>CAM-based WSOL</vt:lpstr>
      <vt:lpstr>Localization: ResNet-50 - ImageNet</vt:lpstr>
      <vt:lpstr>Localization: ResNet-50 - Synthetic dataset d1b (vanilla vs MinMaxCAM)</vt:lpstr>
      <vt:lpstr>Localization: ResNet-50 – ImageNet (vanilla vs MinMaxCAM)</vt:lpstr>
      <vt:lpstr>Localization: ResNet-50 – ImageNet (vanilla vs MinMaxCAM)</vt:lpstr>
      <vt:lpstr>Iterative localization: ResNet-50 – ImageNet (oracle)</vt:lpstr>
      <vt:lpstr>Iterative localization: ResNet-50 – ImageNet (score map)</vt:lpstr>
      <vt:lpstr>Iterative localization: ResNet-50 – ImageNet (oracle)</vt:lpstr>
      <vt:lpstr>Iterative localization: ResNet-50 – ImageNet (score map)</vt:lpstr>
      <vt:lpstr>Metrics – Pixel Average Precision (PxAP)</vt:lpstr>
      <vt:lpstr>Learning curves</vt:lpstr>
      <vt:lpstr>Box Accuracy at varying CAM thresholds (IOU 50)</vt:lpstr>
      <vt:lpstr>Precision-Recall at varying CAM thresholds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449</cp:revision>
  <dcterms:created xsi:type="dcterms:W3CDTF">2020-12-07T09:05:54Z</dcterms:created>
  <dcterms:modified xsi:type="dcterms:W3CDTF">2023-06-26T18:07:26Z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